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78" r:id="rId84"/>
    <p:sldId id="374" r:id="rId85"/>
    <p:sldId id="352" r:id="rId86"/>
    <p:sldId id="383" r:id="rId87"/>
    <p:sldId id="349" r:id="rId88"/>
    <p:sldId id="385" r:id="rId89"/>
    <p:sldId id="384" r:id="rId90"/>
    <p:sldId id="386" r:id="rId91"/>
    <p:sldId id="380" r:id="rId92"/>
    <p:sldId id="381" r:id="rId93"/>
    <p:sldId id="382" r:id="rId94"/>
    <p:sldId id="379" r:id="rId95"/>
    <p:sldId id="368" r:id="rId96"/>
    <p:sldId id="369" r:id="rId97"/>
    <p:sldId id="389" r:id="rId98"/>
    <p:sldId id="387" r:id="rId99"/>
    <p:sldId id="388" r:id="rId100"/>
    <p:sldId id="350" r:id="rId101"/>
    <p:sldId id="351" r:id="rId102"/>
    <p:sldId id="390" r:id="rId103"/>
    <p:sldId id="391" r:id="rId104"/>
    <p:sldId id="370" r:id="rId105"/>
    <p:sldId id="371" r:id="rId106"/>
    <p:sldId id="353" r:id="rId107"/>
    <p:sldId id="354" r:id="rId108"/>
    <p:sldId id="355" r:id="rId109"/>
    <p:sldId id="358" r:id="rId110"/>
    <p:sldId id="356" r:id="rId111"/>
    <p:sldId id="376" r:id="rId112"/>
    <p:sldId id="357" r:id="rId113"/>
    <p:sldId id="377" r:id="rId114"/>
    <p:sldId id="360" r:id="rId115"/>
    <p:sldId id="361" r:id="rId116"/>
    <p:sldId id="373" r:id="rId117"/>
    <p:sldId id="362" r:id="rId118"/>
    <p:sldId id="359" r:id="rId119"/>
    <p:sldId id="367" r:id="rId120"/>
    <p:sldId id="392" r:id="rId121"/>
    <p:sldId id="393" r:id="rId122"/>
    <p:sldId id="394" r:id="rId123"/>
    <p:sldId id="395" r:id="rId124"/>
    <p:sldId id="396" r:id="rId125"/>
    <p:sldId id="397" r:id="rId126"/>
    <p:sldId id="363" r:id="rId127"/>
    <p:sldId id="364" r:id="rId128"/>
    <p:sldId id="366" r:id="rId129"/>
    <p:sldId id="365"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51"/>
            <p14:sldId id="390"/>
            <p14:sldId id="391"/>
            <p14:sldId id="370"/>
            <p14:sldId id="371"/>
          </p14:sldIdLst>
        </p14:section>
        <p14:section name="Act II: The Channeling" id="{DBBD9920-8B6D-2740-892C-0364B86E705C}">
          <p14:sldIdLst>
            <p14:sldId id="353"/>
            <p14:sldId id="354"/>
            <p14:sldId id="355"/>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70659"/>
  </p:normalViewPr>
  <p:slideViewPr>
    <p:cSldViewPr snapToGrid="0">
      <p:cViewPr varScale="1">
        <p:scale>
          <a:sx n="111" d="100"/>
          <a:sy n="111" d="100"/>
        </p:scale>
        <p:origin x="2664"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talking about a messaging system we’ve built at </a:t>
            </a:r>
            <a:r>
              <a:rPr lang="en-US" dirty="0" err="1"/>
              <a:t>GetThru</a:t>
            </a:r>
            <a:r>
              <a:rPr lang="en-US" dirty="0"/>
              <a: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and you need to be careful about it. It's a terrible feeling to see your system melting down and your dashboards stop working because you're sending so much telemetry that your Datadog agent can't keep up.</a:t>
            </a:r>
          </a:p>
          <a:p>
            <a:endParaRPr lang="en-US" dirty="0"/>
          </a:p>
          <a:p>
            <a:r>
              <a:rPr lang="en-US" dirty="0"/>
              <a:t>One thing on our </a:t>
            </a:r>
            <a:r>
              <a:rPr lang="en-US" dirty="0" err="1"/>
              <a:t>todo</a:t>
            </a:r>
            <a:r>
              <a:rPr lang="en-US" dirty="0"/>
              <a:t> list is to split our telemetry into two different agents that run inside of k8s. One agent will be for metrics and one will be for everything else.</a:t>
            </a:r>
          </a:p>
          <a:p>
            <a:endParaRPr lang="en-US" dirty="0"/>
          </a:p>
          <a:p>
            <a:r>
              <a:rPr lang="en-US" dirty="0"/>
              <a:t>Why would we want this split? The basic issue is that we rely on metrics to give us an understanding of the state of our system. And when the system starts melting down, we want to keep getting those metrics in Datadog. During an incident your system may be spewing out so many error logs that your ingestion agent just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Originally, we were logging the entire pipeline message at every stage in the pipeline. Twice. Then some stages had additional logging as well. Additionally, we were sending multiple traces in every stage and some stages were sending some metrics as well. This was primarily around actually sending a text message through a provider, retrying, or giving up.</a:t>
            </a:r>
          </a:p>
          <a:p>
            <a:endParaRPr lang="en-US" dirty="0"/>
          </a:p>
          <a:p>
            <a:r>
              <a:rPr lang="en-US" dirty="0"/>
              <a:t>Each US message going through our pipeline went through the following stages.</a:t>
            </a:r>
          </a:p>
          <a:p>
            <a:r>
              <a:rPr lang="en-US" dirty="0"/>
              <a:t>- bulk ingest (very little logging for a batch)</a:t>
            </a:r>
          </a:p>
          <a:p>
            <a:r>
              <a:rPr lang="en-US" dirty="0"/>
              <a:t>- campaign</a:t>
            </a:r>
          </a:p>
          <a:p>
            <a:r>
              <a:rPr lang="en-US" dirty="0"/>
              <a:t>- carrier</a:t>
            </a:r>
          </a:p>
          <a:p>
            <a:r>
              <a:rPr lang="en-US" dirty="0"/>
              <a:t>- bulk update</a:t>
            </a:r>
          </a:p>
          <a:p>
            <a:r>
              <a:rPr lang="en-US" dirty="0"/>
              <a:t>- side effects</a:t>
            </a:r>
          </a:p>
          <a:p>
            <a:endParaRPr lang="en-US" dirty="0"/>
          </a:p>
          <a:p>
            <a:r>
              <a:rPr lang="en-US" dirty="0"/>
              <a:t>The campaign, carrier, and side effects stages all logged a lot. That meant that every text message we sent was logging at least six separate times (and probably more). It was sending upwards of 20 traces. And it was logging a few metrics.</a:t>
            </a:r>
          </a:p>
          <a:p>
            <a:endParaRPr lang="en-US" dirty="0"/>
          </a:p>
          <a:p>
            <a:r>
              <a:rPr lang="en-US" dirty="0"/>
              <a:t>This is all compounded by our traffic being very bursty. A very common usage pattern for us is low traffic with spikes as a customer launches a large campaign and sends all of their initial messages. That means we can get lag in our DD agents when they get a burst of traffic. 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For some carriers, this varies depending on a number of factors. This means that we need to get those rate limits from TCR.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node startup, we startup many TCR consumers. Every single consumer checked the cache for this rate limit. On startup, nothing was cached yet.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We now store TCR rate limits in our DB. TCR notifies us with events that let us know the rate limit may have changed. Just in case we miss one of these changes, there is a button we can click to request updated rate limits for a TCR campaign. And there is also a mix task we can run to refresh all rate limits. All of these requests are rate limited using a global rate limit on an Oban queue. Problem solved.</a:t>
            </a:r>
          </a:p>
          <a:p>
            <a:endParaRPr lang="en-US" dirty="0"/>
          </a:p>
          <a:p>
            <a:r>
              <a:rPr lang="en-US" dirty="0"/>
              <a:t>It was wild and unexpected though that we got burned by a rate limit getting our rate limits.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got this pretty quickly and we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them earlier, but retry queues have been a recurring problem for us. The solution of retry queues where every message has the same TTL worked great for exponential backoff, but we actually ended up tweaking this for a couple of reasons.</a:t>
            </a:r>
          </a:p>
          <a:p>
            <a:endParaRPr lang="en-US" dirty="0"/>
          </a:p>
          <a:p>
            <a:r>
              <a:rPr lang="en-US" dirty="0"/>
              <a:t>First, to avoid an explosion of retry queues in the worst case, we moved towards static retry queues. The problem with dynamic retry queues is that the number of queues in our system could explode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So, we moved to just one static set of retry queues for each strategy, exponential backoff and the T-Mobile daily retries.</a:t>
            </a:r>
          </a:p>
          <a:p>
            <a:endParaRPr lang="en-US" dirty="0"/>
          </a:p>
          <a:p>
            <a:r>
              <a:rPr lang="en-US" dirty="0"/>
              <a:t>For exponential backoff, we have a set of 10 static retry queues, one for each attempt in the backoff. All messages in the first retry queue have the same TTL. So do the second and so on. When the TTL expires, the message gets routed back to its origin queue according to it's routing key.</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T-Mobile retries are special because of the daily cap.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 We were wrong.</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a:p>
            <a:endParaRPr lang="en-US" dirty="0"/>
          </a:p>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To our best knowledge, what happened is that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When Rabbit got pegged at 100% CPU usage we think that channels became unresponsive. In response, the Broadway Rabbit producer thought it had a bad channel and opened a new one. This led to a catastrophic rise in channels from 60K -&gt; 400K.</a:t>
            </a:r>
          </a:p>
          <a:p>
            <a:endParaRPr lang="en-US" dirty="0"/>
          </a:p>
          <a:p>
            <a:r>
              <a:rPr lang="en-US" dirty="0"/>
              <a:t>We ended up having to ask </a:t>
            </a:r>
            <a:r>
              <a:rPr lang="en-US" dirty="0" err="1"/>
              <a:t>CloudAMQP</a:t>
            </a:r>
            <a:r>
              <a:rPr lang="en-US" dirty="0"/>
              <a:t> support to restart our Rabbit cluster. It was completely unresponsive to any requests we could make.</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The end result was that our system melted down.</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Even without processing Rabbit messages, they still apparently do process some BEAM messages.</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Elixir, we often brag to other communities about how little memory our processes use. How many of them we can deploy at once without issue.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 That lets us continue to use smaller VMs in our k8s cluster. There are probably other memory savings we could get on each campaign worker, but it was good to harvest the low hanging fruit early.</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before we turned on the final release group. Once again,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112</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113</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114</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115</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116</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117</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118</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119</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120</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121</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a:p>
            <a:r>
              <a:rPr lang="en-US" dirty="0"/>
              <a:t>Process A performs an action on the named channel that causes the channel to be closed. One example of this is attempting to get the status of a queue that does not exist. This will cause the underlying channel to be closed.</a:t>
            </a:r>
          </a:p>
          <a:p>
            <a:endParaRPr lang="en-US" dirty="0"/>
          </a:p>
          <a:p>
            <a:r>
              <a:rPr lang="en-US" dirty="0"/>
              <a:t>Process A can see that something went wrong and that the channel is closed. Process B can not. It won't know that the channel is closed until it tries to perform an operation on the channel.</a:t>
            </a:r>
          </a:p>
          <a:p>
            <a:endParaRPr lang="en-US" dirty="0"/>
          </a:p>
          <a:p>
            <a:r>
              <a:rPr lang="en-US" dirty="0"/>
              <a:t>AMQP does reestablish the channel, but it is a new channel with a new PID. You have to get the named channel again through the AMQP library to get the new channel.</a:t>
            </a:r>
          </a:p>
          <a:p>
            <a:endParaRPr lang="en-US" dirty="0"/>
          </a:p>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122</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123</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through the AMQP library to get the new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124</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125</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channel explosion incident, we brainstormed tools that would have been useful for future incidents like that. A big one was our need for circuit breakers in the SC. We needed to be able to turn the entire thing off or individual stages.</a:t>
            </a:r>
          </a:p>
          <a:p>
            <a:endParaRPr lang="en-US" dirty="0"/>
          </a:p>
          <a:p>
            <a:r>
              <a:rPr lang="en-US" dirty="0"/>
              <a:t>In the case of that incident, our UI optimistically updates, so users were not aware that messages were not being sent until they refreshed their screen. The odds of a user doing this during their normal work are low.</a:t>
            </a:r>
          </a:p>
          <a:p>
            <a:endParaRPr lang="en-US" dirty="0"/>
          </a:p>
          <a:p>
            <a:r>
              <a:rPr lang="en-US" dirty="0"/>
              <a:t>This is because the messages are not persisted to our DB until bulk insert, the first stage of the pipeline. If we had been able to turn off all other stages of the pipeline, we might have been able to continue bulk ingesting messages while we diagnosed what was going on with other parts of the system. Messages would have been bulk ingested and then published to the correct campaign queues. They could have just hung out there while we debugged.</a:t>
            </a:r>
          </a:p>
          <a:p>
            <a:endParaRPr lang="en-US" dirty="0"/>
          </a:p>
          <a:p>
            <a:r>
              <a:rPr lang="en-US" dirty="0"/>
              <a:t>Another advantage of this is that our send message stage depends on a third party integration. We call a third party API to send our text messages. And third party APIs can go down. Having a way to trip the circuit breaker to shut down the send message stage would have been very valuable. For many reasons, it's not easy to transfer traffic within a campaign from one provider to another, but at least we can stop spamming the system with retry errors while we wait for them to come back up. We do exponential backoff on those retries, but if volume is heavy, that's still a lot of retries for messages that we know can't go out right now. Don't thrash when you don't have to.</a:t>
            </a:r>
          </a:p>
          <a:p>
            <a:endParaRPr lang="en-US" dirty="0"/>
          </a:p>
          <a:p>
            <a:r>
              <a:rPr lang="en-US" dirty="0"/>
              <a:t>In the worst case scenario, we could automatically trip the breaker. We know what percentage of our API calls to our providers are failing. If the percentage is high, we could trip the breaker and watch for the API to come back up.</a:t>
            </a:r>
          </a:p>
          <a:p>
            <a:endParaRPr lang="en-US" dirty="0"/>
          </a:p>
          <a:p>
            <a:r>
              <a:rPr lang="en-US" dirty="0"/>
              <a:t>This is something we would love to have before the 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126</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The options here are</a:t>
            </a:r>
          </a:p>
          <a:p>
            <a:r>
              <a:rPr lang="en-US" dirty="0"/>
              <a:t>- All of it</a:t>
            </a:r>
          </a:p>
          <a:p>
            <a:r>
              <a:rPr lang="en-US" dirty="0"/>
              <a:t>- Some of it</a:t>
            </a:r>
          </a:p>
          <a:p>
            <a:r>
              <a:rPr lang="en-US" dirty="0"/>
              <a:t>- There can only be one</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The most expensive things we do are make external API calls and bulk persist to our DB. Both of these are IO bound operations.</a:t>
            </a:r>
          </a:p>
          <a:p>
            <a:endParaRPr lang="en-US" dirty="0"/>
          </a:p>
          <a:p>
            <a:r>
              <a:rPr lang="en-US" dirty="0"/>
              <a:t>This is another case where we probably need to use these libraries in anger to learn the intricacies of using each in production. It's another opportunity to drastically lower the number of channels and consumers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127</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a:t>
            </a:r>
            <a:r>
              <a:rPr lang="en-US"/>
              <a:t>this information, </a:t>
            </a:r>
            <a:r>
              <a:rPr lang="en-US" dirty="0"/>
              <a:t>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128</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The separation between Broadway and </a:t>
            </a:r>
            <a:r>
              <a:rPr lang="en-US" dirty="0" err="1"/>
              <a:t>GenStage</a:t>
            </a:r>
            <a:r>
              <a:rPr lang="en-US" dirty="0"/>
              <a:t> itself was particularly confusing to me at first. The Broadway docs themselves can be pretty confusing until you have a basic understanding of </a:t>
            </a:r>
            <a:r>
              <a:rPr lang="en-US" dirty="0" err="1"/>
              <a:t>GenStage</a:t>
            </a:r>
            <a:r>
              <a:rPr lang="en-US" dirty="0"/>
              <a:t>.</a:t>
            </a:r>
          </a:p>
          <a:p>
            <a:endParaRPr lang="en-US" dirty="0"/>
          </a:p>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a:p>
            <a:r>
              <a:rPr lang="en-US" dirty="0"/>
              <a:t>One of the biggest pain points for us right now is the sheer number of queues and consumers we have in our system. Most of those do absolutely nothing 99% of the time. If we could improve that with our own </a:t>
            </a:r>
            <a:r>
              <a:rPr lang="en-US" dirty="0" err="1"/>
              <a:t>GenStage</a:t>
            </a:r>
            <a:r>
              <a:rPr lang="en-US" dirty="0"/>
              <a:t> pipeline without Broadway, that would be a big win.</a:t>
            </a:r>
          </a:p>
          <a:p>
            <a:endParaRPr lang="en-US" dirty="0"/>
          </a:p>
          <a:p>
            <a:r>
              <a:rPr lang="en-US" dirty="0"/>
              <a:t>I think there is fertile grounds for exploration here. It's also possible that our work combining DLQs, simplifying retries, and auto-archiving campaigns is already enough. The current system has a simple elegance to it in how it spins up consumers when a campaign opens. All of these other options trade that elegance for complexity in how we manage consumers in queues. The benefit is potentially fewer consumers and queues overall. There are interesting tradeoffs to explore here.</a:t>
            </a:r>
          </a:p>
        </p:txBody>
      </p:sp>
      <p:sp>
        <p:nvSpPr>
          <p:cNvPr id="4" name="Slide Number Placeholder 3"/>
          <p:cNvSpPr>
            <a:spLocks noGrp="1"/>
          </p:cNvSpPr>
          <p:nvPr>
            <p:ph type="sldNum" sz="quarter" idx="5"/>
          </p:nvPr>
        </p:nvSpPr>
        <p:spPr/>
        <p:txBody>
          <a:bodyPr/>
          <a:lstStyle/>
          <a:p>
            <a:fld id="{86476D5D-C546-FD40-8748-3052466A4141}" type="slidenum">
              <a:rPr lang="en-US" smtClean="0"/>
              <a:t>129</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and the front end was fully converted to Live View in 2023. By Elixir standards, our code base is pretty old.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Verk is now unmaintained and lacks good observability. We talked about forking Verk and maintaining it ourselves, but it would have been a non-trivial amount of work to add the features we needed.</a:t>
            </a:r>
          </a:p>
          <a:p>
            <a:endParaRPr lang="en-US" dirty="0"/>
          </a:p>
          <a:p>
            <a:r>
              <a:rPr lang="en-US" dirty="0"/>
              <a:t>Our old system shoved all the logic to send a message into one Verk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during development. If you want a more thorough breakdown, I encourage you to check out a previous version of this talk that I gave at Stir Trek back in May before the we had started rolling the system out. It’s available on YouTube.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Our customers are segmented into release groups, but this wasn’t even in a full one. It was just a subset of one of the planned release groups. And that went well. We found a few bugs and quickly fixed them. Our customers were finally sending messages through the Super Collider! It was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you can only send text messages at certain hours is that we have late night windows where the system is essentially unused. We have a window from when texting ends on the west coast and before it starts in the UK.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 It was one of those things where you tilt your head with a confused look on your face.</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 is not fine for an app with thousands of consumers. This is because the default pool strategy is not to use a pool at all. Each producer creates a new connection with a single channel. This gives you a 1-to-1 ratio of connections to channels. That is very much against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all the consumers we attempted to create for each </a:t>
            </a:r>
            <a:r>
              <a:rPr lang="en-US" dirty="0" err="1"/>
              <a:t>GetThru</a:t>
            </a:r>
            <a:r>
              <a:rPr lang="en-US" dirty="0"/>
              <a:t> campaign and the corresponding carrier consumers,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a:t>
            </a:r>
          </a:p>
          <a:p>
            <a:endParaRPr lang="en-US" dirty="0"/>
          </a:p>
          <a:p>
            <a:r>
              <a:rPr lang="en-US" dirty="0"/>
              <a:t>In practice, we have 16 core machines in our k8s cluster, so each node opens 32 connections to Rabbit.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a:p>
            <a:r>
              <a:rPr lang="en-US" dirty="0"/>
              <a:t>On the plus side,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We tried to break it in various ways, but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fix allowed us to turn the Super Collider on successfully for the first release group, but it also showed the need for one other tweak. Elixir is great at spinning up thousands of processes in a very short amount of time. However, when turning it on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Throttle your queue creation in Rabbit.</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To let us know this happened, Rabbit ends back a `</a:t>
            </a:r>
            <a:r>
              <a:rPr lang="en-US" dirty="0" err="1"/>
              <a:t>basic.return</a:t>
            </a:r>
            <a:r>
              <a:rPr lang="en-US" dirty="0"/>
              <a:t>` message on the channel. This is where we could implement a handler.</a:t>
            </a:r>
          </a:p>
          <a:p>
            <a:endParaRPr lang="en-US" dirty="0"/>
          </a:p>
          <a:p>
            <a:r>
              <a:rPr lang="en-US" dirty="0"/>
              <a:t>Instead of implementing this handler and dealing with what is now an asynchronous publish operation, we went with a solution in Rabbit itself. T</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5636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04.svg"/></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06.svg"/></Relationships>
</file>

<file path=ppt/slides/_rels/slide1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1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10.svg"/></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1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12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3EAD-9996-3028-E32E-2E2683E7D8A0}"/>
              </a:ext>
            </a:extLst>
          </p:cNvPr>
          <p:cNvSpPr>
            <a:spLocks noGrp="1"/>
          </p:cNvSpPr>
          <p:nvPr>
            <p:ph type="title"/>
          </p:nvPr>
        </p:nvSpPr>
        <p:spPr/>
        <p:txBody>
          <a:bodyPr/>
          <a:lstStyle/>
          <a:p>
            <a:r>
              <a:rPr lang="en-US" dirty="0"/>
              <a:t>DLQs and Immediately </a:t>
            </a:r>
            <a:r>
              <a:rPr lang="en-US" dirty="0" err="1"/>
              <a:t>ACKing</a:t>
            </a:r>
            <a:endParaRPr lang="en-US" dirty="0"/>
          </a:p>
        </p:txBody>
      </p:sp>
      <p:sp>
        <p:nvSpPr>
          <p:cNvPr id="7" name="Content Placeholder 6">
            <a:extLst>
              <a:ext uri="{FF2B5EF4-FFF2-40B4-BE49-F238E27FC236}">
                <a16:creationId xmlns:a16="http://schemas.microsoft.com/office/drawing/2014/main" id="{14937BC0-FF7C-CDFB-3FB2-B64CB63027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5962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091-0B90-4330-AACD-98319D39704C}"/>
              </a:ext>
            </a:extLst>
          </p:cNvPr>
          <p:cNvSpPr>
            <a:spLocks noGrp="1"/>
          </p:cNvSpPr>
          <p:nvPr>
            <p:ph type="title"/>
          </p:nvPr>
        </p:nvSpPr>
        <p:spPr/>
        <p:txBody>
          <a:bodyPr/>
          <a:lstStyle/>
          <a:p>
            <a:r>
              <a:rPr lang="en-US" dirty="0"/>
              <a:t>Static Retry Queues</a:t>
            </a:r>
          </a:p>
        </p:txBody>
      </p:sp>
      <p:sp>
        <p:nvSpPr>
          <p:cNvPr id="3" name="Content Placeholder 2">
            <a:extLst>
              <a:ext uri="{FF2B5EF4-FFF2-40B4-BE49-F238E27FC236}">
                <a16:creationId xmlns:a16="http://schemas.microsoft.com/office/drawing/2014/main" id="{0D779103-2775-DFF6-4F2E-B3AAB2666D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4675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5C71-55EB-07FC-DD50-D711097FB3BE}"/>
              </a:ext>
            </a:extLst>
          </p:cNvPr>
          <p:cNvSpPr>
            <a:spLocks noGrp="1"/>
          </p:cNvSpPr>
          <p:nvPr>
            <p:ph type="ctrTitle"/>
          </p:nvPr>
        </p:nvSpPr>
        <p:spPr/>
        <p:txBody>
          <a:bodyPr/>
          <a:lstStyle/>
          <a:p>
            <a:r>
              <a:rPr lang="en-US" dirty="0"/>
              <a:t>Act II: The Channeling</a:t>
            </a:r>
          </a:p>
        </p:txBody>
      </p:sp>
      <p:sp>
        <p:nvSpPr>
          <p:cNvPr id="3" name="Subtitle 2">
            <a:extLst>
              <a:ext uri="{FF2B5EF4-FFF2-40B4-BE49-F238E27FC236}">
                <a16:creationId xmlns:a16="http://schemas.microsoft.com/office/drawing/2014/main" id="{E597181A-215A-6B84-C758-9AC6A5507D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854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4B0-2E4B-6661-096C-B59CFE39F19F}"/>
              </a:ext>
            </a:extLst>
          </p:cNvPr>
          <p:cNvSpPr>
            <a:spLocks noGrp="1"/>
          </p:cNvSpPr>
          <p:nvPr>
            <p:ph type="title"/>
          </p:nvPr>
        </p:nvSpPr>
        <p:spPr/>
        <p:txBody>
          <a:bodyPr/>
          <a:lstStyle/>
          <a:p>
            <a:r>
              <a:rPr lang="en-US" dirty="0"/>
              <a:t>Rabbit Queue Names</a:t>
            </a:r>
          </a:p>
        </p:txBody>
      </p:sp>
      <p:sp>
        <p:nvSpPr>
          <p:cNvPr id="3" name="Content Placeholder 2">
            <a:extLst>
              <a:ext uri="{FF2B5EF4-FFF2-40B4-BE49-F238E27FC236}">
                <a16:creationId xmlns:a16="http://schemas.microsoft.com/office/drawing/2014/main" id="{9FE94AC3-7BD0-E14A-D155-4628DDE6A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1368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CDBC-6A89-99B6-9476-DFD3226BF0D5}"/>
              </a:ext>
            </a:extLst>
          </p:cNvPr>
          <p:cNvSpPr>
            <a:spLocks noGrp="1"/>
          </p:cNvSpPr>
          <p:nvPr>
            <p:ph type="ctrTitle"/>
          </p:nvPr>
        </p:nvSpPr>
        <p:spPr/>
        <p:txBody>
          <a:bodyPr/>
          <a:lstStyle/>
          <a:p>
            <a:r>
              <a:rPr lang="en-US" dirty="0"/>
              <a:t>Act III: The Processing</a:t>
            </a:r>
          </a:p>
        </p:txBody>
      </p:sp>
      <p:sp>
        <p:nvSpPr>
          <p:cNvPr id="3" name="Subtitle 2">
            <a:extLst>
              <a:ext uri="{FF2B5EF4-FFF2-40B4-BE49-F238E27FC236}">
                <a16:creationId xmlns:a16="http://schemas.microsoft.com/office/drawing/2014/main" id="{9311E1DF-7E05-4E33-1877-EEA6695408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42539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8122-3B9E-1D17-A168-6B83C3436026}"/>
              </a:ext>
            </a:extLst>
          </p:cNvPr>
          <p:cNvSpPr>
            <a:spLocks noGrp="1"/>
          </p:cNvSpPr>
          <p:nvPr>
            <p:ph type="title"/>
          </p:nvPr>
        </p:nvSpPr>
        <p:spPr/>
        <p:txBody>
          <a:bodyPr/>
          <a:lstStyle/>
          <a:p>
            <a:r>
              <a:rPr lang="en-US" dirty="0"/>
              <a:t>Insert can’t spawn process error here</a:t>
            </a:r>
          </a:p>
        </p:txBody>
      </p:sp>
      <p:sp>
        <p:nvSpPr>
          <p:cNvPr id="3" name="Content Placeholder 2">
            <a:extLst>
              <a:ext uri="{FF2B5EF4-FFF2-40B4-BE49-F238E27FC236}">
                <a16:creationId xmlns:a16="http://schemas.microsoft.com/office/drawing/2014/main" id="{0E0B1FFD-4677-6795-EE16-87E9050793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06470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363-7621-E9C7-8058-2EA5132DA407}"/>
              </a:ext>
            </a:extLst>
          </p:cNvPr>
          <p:cNvSpPr>
            <a:spLocks noGrp="1"/>
          </p:cNvSpPr>
          <p:nvPr>
            <p:ph type="title"/>
          </p:nvPr>
        </p:nvSpPr>
        <p:spPr/>
        <p:txBody>
          <a:bodyPr/>
          <a:lstStyle/>
          <a:p>
            <a:r>
              <a:rPr lang="en-US" dirty="0"/>
              <a:t>BEAM Process Limits</a:t>
            </a:r>
          </a:p>
        </p:txBody>
      </p:sp>
      <p:sp>
        <p:nvSpPr>
          <p:cNvPr id="3" name="Content Placeholder 2">
            <a:extLst>
              <a:ext uri="{FF2B5EF4-FFF2-40B4-BE49-F238E27FC236}">
                <a16:creationId xmlns:a16="http://schemas.microsoft.com/office/drawing/2014/main" id="{B1723D1C-AA3F-5775-21DC-F1CB59873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9069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CAD39-6422-21A2-9889-9CE6A7EAE2B1}"/>
              </a:ext>
            </a:extLst>
          </p:cNvPr>
          <p:cNvSpPr>
            <a:spLocks noGrp="1"/>
          </p:cNvSpPr>
          <p:nvPr>
            <p:ph type="ctrTitle"/>
          </p:nvPr>
        </p:nvSpPr>
        <p:spPr/>
        <p:txBody>
          <a:bodyPr/>
          <a:lstStyle/>
          <a:p>
            <a:r>
              <a:rPr lang="en-US" dirty="0"/>
              <a:t>All Release Groups Live</a:t>
            </a:r>
          </a:p>
        </p:txBody>
      </p:sp>
      <p:sp>
        <p:nvSpPr>
          <p:cNvPr id="5" name="Subtitle 4">
            <a:extLst>
              <a:ext uri="{FF2B5EF4-FFF2-40B4-BE49-F238E27FC236}">
                <a16:creationId xmlns:a16="http://schemas.microsoft.com/office/drawing/2014/main" id="{A26EAF8D-C70C-667B-35B3-876F1AF9A7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17115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9F2-9843-864D-B516-3E91A338746B}"/>
              </a:ext>
            </a:extLst>
          </p:cNvPr>
          <p:cNvSpPr>
            <a:spLocks noGrp="1"/>
          </p:cNvSpPr>
          <p:nvPr>
            <p:ph type="title"/>
          </p:nvPr>
        </p:nvSpPr>
        <p:spPr/>
        <p:txBody>
          <a:bodyPr/>
          <a:lstStyle/>
          <a:p>
            <a:r>
              <a:rPr lang="en-US" dirty="0"/>
              <a:t>Custom Tooling For Fun &amp; Profit</a:t>
            </a:r>
          </a:p>
        </p:txBody>
      </p:sp>
      <p:sp>
        <p:nvSpPr>
          <p:cNvPr id="3" name="Content Placeholder 2">
            <a:extLst>
              <a:ext uri="{FF2B5EF4-FFF2-40B4-BE49-F238E27FC236}">
                <a16:creationId xmlns:a16="http://schemas.microsoft.com/office/drawing/2014/main" id="{75A82C9D-CACC-2832-EA31-423547804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62972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E24E-E514-6515-F560-2D3FB3F92268}"/>
              </a:ext>
            </a:extLst>
          </p:cNvPr>
          <p:cNvSpPr>
            <a:spLocks noGrp="1"/>
          </p:cNvSpPr>
          <p:nvPr>
            <p:ph type="title"/>
          </p:nvPr>
        </p:nvSpPr>
        <p:spPr/>
        <p:txBody>
          <a:bodyPr/>
          <a:lstStyle/>
          <a:p>
            <a:r>
              <a:rPr lang="en-US" dirty="0"/>
              <a:t>Build Nice Monitoring Dashboards</a:t>
            </a:r>
          </a:p>
        </p:txBody>
      </p:sp>
      <p:sp>
        <p:nvSpPr>
          <p:cNvPr id="3" name="Content Placeholder 2">
            <a:extLst>
              <a:ext uri="{FF2B5EF4-FFF2-40B4-BE49-F238E27FC236}">
                <a16:creationId xmlns:a16="http://schemas.microsoft.com/office/drawing/2014/main" id="{24004FFB-2A61-38C9-F0DC-DE2B07A27C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1424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BC66-369D-AAE4-C0AF-2492ACF2B862}"/>
              </a:ext>
            </a:extLst>
          </p:cNvPr>
          <p:cNvSpPr>
            <a:spLocks noGrp="1"/>
          </p:cNvSpPr>
          <p:nvPr>
            <p:ph type="title"/>
          </p:nvPr>
        </p:nvSpPr>
        <p:spPr/>
        <p:txBody>
          <a:bodyPr/>
          <a:lstStyle/>
          <a:p>
            <a:r>
              <a:rPr lang="en-US" dirty="0"/>
              <a:t>Consumer Creation Order</a:t>
            </a:r>
          </a:p>
        </p:txBody>
      </p:sp>
      <p:sp>
        <p:nvSpPr>
          <p:cNvPr id="3" name="Content Placeholder 2">
            <a:extLst>
              <a:ext uri="{FF2B5EF4-FFF2-40B4-BE49-F238E27FC236}">
                <a16:creationId xmlns:a16="http://schemas.microsoft.com/office/drawing/2014/main" id="{984F70B8-114C-7449-5B8A-CA386BC30B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2345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5057-1483-429F-74AB-3A82E3683DCF}"/>
              </a:ext>
            </a:extLst>
          </p:cNvPr>
          <p:cNvSpPr>
            <a:spLocks noGrp="1"/>
          </p:cNvSpPr>
          <p:nvPr>
            <p:ph type="ctrTitle"/>
          </p:nvPr>
        </p:nvSpPr>
        <p:spPr/>
        <p:txBody>
          <a:bodyPr/>
          <a:lstStyle/>
          <a:p>
            <a:r>
              <a:rPr lang="en-US" dirty="0"/>
              <a:t>Epilogue</a:t>
            </a:r>
          </a:p>
        </p:txBody>
      </p:sp>
      <p:sp>
        <p:nvSpPr>
          <p:cNvPr id="3" name="Subtitle 2">
            <a:extLst>
              <a:ext uri="{FF2B5EF4-FFF2-40B4-BE49-F238E27FC236}">
                <a16:creationId xmlns:a16="http://schemas.microsoft.com/office/drawing/2014/main" id="{F2F1F385-E2AF-72AD-B231-7F52475FCD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4070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2839-6C5F-B0E6-D44B-B021C89E53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F3F36F-CBF3-5056-E4AA-DD688541DB0E}"/>
              </a:ext>
            </a:extLst>
          </p:cNvPr>
          <p:cNvSpPr>
            <a:spLocks noGrp="1"/>
          </p:cNvSpPr>
          <p:nvPr>
            <p:ph idx="1"/>
          </p:nvPr>
        </p:nvSpPr>
        <p:spPr/>
        <p:txBody>
          <a:bodyPr/>
          <a:lstStyle/>
          <a:p>
            <a:endParaRPr lang="en-US"/>
          </a:p>
        </p:txBody>
      </p:sp>
      <p:pic>
        <p:nvPicPr>
          <p:cNvPr id="4" name="Picture 3" descr="A qr code on a white background&#10;&#10;Description automatically generated">
            <a:extLst>
              <a:ext uri="{FF2B5EF4-FFF2-40B4-BE49-F238E27FC236}">
                <a16:creationId xmlns:a16="http://schemas.microsoft.com/office/drawing/2014/main" id="{E197C098-881F-D3EB-7222-C16E9685D948}"/>
              </a:ext>
            </a:extLst>
          </p:cNvPr>
          <p:cNvPicPr>
            <a:picLocks noChangeAspect="1"/>
          </p:cNvPicPr>
          <p:nvPr/>
        </p:nvPicPr>
        <p:blipFill>
          <a:blip r:embed="rId3"/>
          <a:stretch>
            <a:fillRect/>
          </a:stretch>
        </p:blipFill>
        <p:spPr>
          <a:xfrm>
            <a:off x="3981450" y="1314450"/>
            <a:ext cx="4229100" cy="4229100"/>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78BC-E79D-7CC2-8302-0F74C4F4A320}"/>
              </a:ext>
            </a:extLst>
          </p:cNvPr>
          <p:cNvSpPr>
            <a:spLocks noGrp="1"/>
          </p:cNvSpPr>
          <p:nvPr>
            <p:ph type="title"/>
          </p:nvPr>
        </p:nvSpPr>
        <p:spPr/>
        <p:txBody>
          <a:bodyPr/>
          <a:lstStyle/>
          <a:p>
            <a:r>
              <a:rPr lang="en-US" dirty="0"/>
              <a:t>Act I: The Pooling</a:t>
            </a:r>
          </a:p>
        </p:txBody>
      </p:sp>
      <p:sp>
        <p:nvSpPr>
          <p:cNvPr id="3" name="Content Placeholder 2">
            <a:extLst>
              <a:ext uri="{FF2B5EF4-FFF2-40B4-BE49-F238E27FC236}">
                <a16:creationId xmlns:a16="http://schemas.microsoft.com/office/drawing/2014/main" id="{45765862-8C86-1458-6C3B-C22E5CFE5C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3827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Tree>
    <p:extLst>
      <p:ext uri="{BB962C8B-B14F-4D97-AF65-F5344CB8AC3E}">
        <p14:creationId xmlns:p14="http://schemas.microsoft.com/office/powerpoint/2010/main" val="134052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3438-D337-B2D1-DD2D-37C4CF3C35F6}"/>
              </a:ext>
            </a:extLst>
          </p:cNvPr>
          <p:cNvSpPr>
            <a:spLocks noGrp="1"/>
          </p:cNvSpPr>
          <p:nvPr>
            <p:ph type="title"/>
          </p:nvPr>
        </p:nvSpPr>
        <p:spPr/>
        <p:txBody>
          <a:bodyPr/>
          <a:lstStyle/>
          <a:p>
            <a:r>
              <a:rPr lang="en-US" dirty="0"/>
              <a:t>Example publish call with </a:t>
            </a:r>
            <a:r>
              <a:rPr lang="en-US" dirty="0" err="1"/>
              <a:t>basic.return</a:t>
            </a:r>
            <a:r>
              <a:rPr lang="en-US" dirty="0"/>
              <a:t> goes here</a:t>
            </a:r>
          </a:p>
        </p:txBody>
      </p:sp>
      <p:sp>
        <p:nvSpPr>
          <p:cNvPr id="3" name="Content Placeholder 2">
            <a:extLst>
              <a:ext uri="{FF2B5EF4-FFF2-40B4-BE49-F238E27FC236}">
                <a16:creationId xmlns:a16="http://schemas.microsoft.com/office/drawing/2014/main" id="{9F393171-AC13-816F-F879-1C677AE87F2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71341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stretch>
            <a:fill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21410</TotalTime>
  <Words>19553</Words>
  <Application>Microsoft Macintosh PowerPoint</Application>
  <PresentationFormat>Widescreen</PresentationFormat>
  <Paragraphs>912</Paragraphs>
  <Slides>129</Slides>
  <Notes>129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129</vt:i4>
      </vt:variant>
    </vt:vector>
  </HeadingPairs>
  <TitlesOfParts>
    <vt:vector size="134"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PowerPoint Presentation</vt:lpstr>
      <vt:lpstr>PowerPoint Presentation</vt:lpstr>
      <vt:lpstr>Act I: The Pooling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publish call with basic.return goes here</vt:lpstr>
      <vt:lpstr>PowerPoint Presentation</vt:lpstr>
      <vt:lpstr>PowerPoint Presentation</vt:lpstr>
      <vt:lpstr>PowerPoint Presentation</vt:lpstr>
      <vt:lpstr>PowerPoint Presentation</vt:lpstr>
      <vt:lpstr>PowerPoint Presentation</vt:lpstr>
      <vt:lpstr>PowerPoint Presentation</vt:lpstr>
      <vt:lpstr>DLQs and Immediately ACKing</vt:lpstr>
      <vt:lpstr>Static Retry Queues</vt:lpstr>
      <vt:lpstr>Act II: The Channeling</vt:lpstr>
      <vt:lpstr>PowerPoint Presentation</vt:lpstr>
      <vt:lpstr>Rabbit Queue Names</vt:lpstr>
      <vt:lpstr>PowerPoint Presentation</vt:lpstr>
      <vt:lpstr>Act III: The Processing</vt:lpstr>
      <vt:lpstr>Insert can’t spawn process error here</vt:lpstr>
      <vt:lpstr>BEAM Process Limits</vt:lpstr>
      <vt:lpstr>All Release Groups Live</vt:lpstr>
      <vt:lpstr>Custom Tooling For Fun &amp; Profit</vt:lpstr>
      <vt:lpstr>Build Nice Monitoring Dashboards</vt:lpstr>
      <vt:lpstr>Consumer Creation Order</vt:lpstr>
      <vt:lpstr>Epilogue</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25</cp:revision>
  <cp:lastPrinted>2024-04-22T20:46:14Z</cp:lastPrinted>
  <dcterms:created xsi:type="dcterms:W3CDTF">2024-04-20T18:14:37Z</dcterms:created>
  <dcterms:modified xsi:type="dcterms:W3CDTF">2024-08-19T23:13:38Z</dcterms:modified>
</cp:coreProperties>
</file>